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7DAA-3EB0-4F8B-90AF-D3D0052CB580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130-C92C-44E5-8DDC-F37126C30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69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7DAA-3EB0-4F8B-90AF-D3D0052CB580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130-C92C-44E5-8DDC-F37126C30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863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7DAA-3EB0-4F8B-90AF-D3D0052CB580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130-C92C-44E5-8DDC-F37126C30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450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7DAA-3EB0-4F8B-90AF-D3D0052CB580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130-C92C-44E5-8DDC-F37126C30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74060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7DAA-3EB0-4F8B-90AF-D3D0052CB580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130-C92C-44E5-8DDC-F37126C30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75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7DAA-3EB0-4F8B-90AF-D3D0052CB580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130-C92C-44E5-8DDC-F37126C30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1806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7DAA-3EB0-4F8B-90AF-D3D0052CB580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130-C92C-44E5-8DDC-F37126C30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6898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7DAA-3EB0-4F8B-90AF-D3D0052CB580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130-C92C-44E5-8DDC-F37126C30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218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7DAA-3EB0-4F8B-90AF-D3D0052CB580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130-C92C-44E5-8DDC-F37126C30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009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7DAA-3EB0-4F8B-90AF-D3D0052CB580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130-C92C-44E5-8DDC-F37126C30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905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7DAA-3EB0-4F8B-90AF-D3D0052CB580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130-C92C-44E5-8DDC-F37126C30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665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7DAA-3EB0-4F8B-90AF-D3D0052CB580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130-C92C-44E5-8DDC-F37126C30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285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7DAA-3EB0-4F8B-90AF-D3D0052CB580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130-C92C-44E5-8DDC-F37126C30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97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7DAA-3EB0-4F8B-90AF-D3D0052CB580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130-C92C-44E5-8DDC-F37126C30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88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7DAA-3EB0-4F8B-90AF-D3D0052CB580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130-C92C-44E5-8DDC-F37126C30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088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7DAA-3EB0-4F8B-90AF-D3D0052CB580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130-C92C-44E5-8DDC-F37126C30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71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7DAA-3EB0-4F8B-90AF-D3D0052CB580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E130-C92C-44E5-8DDC-F37126C30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071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2C47DAA-3EB0-4F8B-90AF-D3D0052CB580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CE130-C92C-44E5-8DDC-F37126C30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996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080" y="1787769"/>
            <a:ext cx="8825658" cy="507023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ka-GE" sz="2800" b="1" dirty="0" smtClean="0">
                <a:solidFill>
                  <a:schemeClr val="bg1"/>
                </a:solidFill>
              </a:rPr>
              <a:t/>
            </a:r>
            <a:br>
              <a:rPr lang="ka-GE" sz="2800" b="1" dirty="0" smtClean="0">
                <a:solidFill>
                  <a:schemeClr val="bg1"/>
                </a:solidFill>
              </a:rPr>
            </a:br>
            <a:r>
              <a:rPr lang="ka-GE" sz="2800" b="1" dirty="0">
                <a:solidFill>
                  <a:schemeClr val="bg1"/>
                </a:solidFill>
              </a:rPr>
              <a:t/>
            </a:r>
            <a:br>
              <a:rPr lang="ka-GE" sz="2800" b="1" dirty="0">
                <a:solidFill>
                  <a:schemeClr val="bg1"/>
                </a:solidFill>
              </a:rPr>
            </a:br>
            <a:r>
              <a:rPr lang="ka-GE" sz="2800" b="1" dirty="0" smtClean="0">
                <a:solidFill>
                  <a:schemeClr val="bg1"/>
                </a:solidFill>
              </a:rPr>
              <a:t/>
            </a:r>
            <a:br>
              <a:rPr lang="ka-GE" sz="2800" b="1" dirty="0" smtClean="0">
                <a:solidFill>
                  <a:schemeClr val="bg1"/>
                </a:solidFill>
              </a:rPr>
            </a:br>
            <a:r>
              <a:rPr lang="ka-GE" sz="2800" b="1" dirty="0">
                <a:solidFill>
                  <a:schemeClr val="bg1"/>
                </a:solidFill>
              </a:rPr>
              <a:t/>
            </a:r>
            <a:br>
              <a:rPr lang="ka-GE" sz="2800" b="1" dirty="0">
                <a:solidFill>
                  <a:schemeClr val="bg1"/>
                </a:solidFill>
              </a:rPr>
            </a:br>
            <a:r>
              <a:rPr lang="ka-GE" sz="2800" b="1" dirty="0" smtClean="0">
                <a:solidFill>
                  <a:schemeClr val="bg1"/>
                </a:solidFill>
              </a:rPr>
              <a:t/>
            </a:r>
            <a:br>
              <a:rPr lang="ka-GE" sz="2800" b="1" dirty="0" smtClean="0">
                <a:solidFill>
                  <a:schemeClr val="bg1"/>
                </a:solidFill>
              </a:rPr>
            </a:br>
            <a:r>
              <a:rPr lang="ka-GE" sz="2800" b="1" dirty="0">
                <a:solidFill>
                  <a:schemeClr val="bg1"/>
                </a:solidFill>
              </a:rPr>
              <a:t/>
            </a:r>
            <a:br>
              <a:rPr lang="ka-GE" sz="2800" b="1" dirty="0">
                <a:solidFill>
                  <a:schemeClr val="bg1"/>
                </a:solidFill>
              </a:rPr>
            </a:br>
            <a:r>
              <a:rPr lang="ka-GE" sz="2800" b="1" dirty="0" smtClean="0">
                <a:solidFill>
                  <a:schemeClr val="bg1"/>
                </a:solidFill>
              </a:rPr>
              <a:t/>
            </a:r>
            <a:br>
              <a:rPr lang="ka-GE" sz="2800" b="1" dirty="0" smtClean="0">
                <a:solidFill>
                  <a:schemeClr val="bg1"/>
                </a:solidFill>
              </a:rPr>
            </a:br>
            <a:r>
              <a:rPr lang="ka-GE" sz="2800" b="1" dirty="0">
                <a:solidFill>
                  <a:schemeClr val="bg1"/>
                </a:solidFill>
              </a:rPr>
              <a:t/>
            </a:r>
            <a:br>
              <a:rPr lang="ka-GE" sz="2800" b="1" dirty="0">
                <a:solidFill>
                  <a:schemeClr val="bg1"/>
                </a:solidFill>
              </a:rPr>
            </a:br>
            <a:r>
              <a:rPr lang="ka-GE" sz="2800" b="1" dirty="0" smtClean="0">
                <a:solidFill>
                  <a:schemeClr val="bg1"/>
                </a:solidFill>
              </a:rPr>
              <a:t/>
            </a:r>
            <a:br>
              <a:rPr lang="ka-GE" sz="2800" b="1" dirty="0" smtClean="0">
                <a:solidFill>
                  <a:schemeClr val="bg1"/>
                </a:solidFill>
              </a:rPr>
            </a:br>
            <a:r>
              <a:rPr lang="ka-GE" sz="2800" b="1" dirty="0" smtClean="0">
                <a:solidFill>
                  <a:schemeClr val="bg1"/>
                </a:solidFill>
              </a:rPr>
              <a:t/>
            </a:r>
            <a:br>
              <a:rPr lang="ka-GE" sz="2800" b="1" dirty="0" smtClean="0">
                <a:solidFill>
                  <a:schemeClr val="bg1"/>
                </a:solidFill>
              </a:rPr>
            </a:br>
            <a:r>
              <a:rPr lang="ka-GE" sz="2800" b="1" dirty="0" smtClean="0">
                <a:solidFill>
                  <a:schemeClr val="bg1"/>
                </a:solidFill>
              </a:rPr>
              <a:t/>
            </a:r>
            <a:br>
              <a:rPr lang="ka-GE" sz="2800" b="1" dirty="0" smtClean="0">
                <a:solidFill>
                  <a:schemeClr val="bg1"/>
                </a:solidFill>
              </a:rPr>
            </a:br>
            <a:r>
              <a:rPr lang="ka-GE" sz="2800" b="1" dirty="0" smtClean="0">
                <a:solidFill>
                  <a:schemeClr val="bg1"/>
                </a:solidFill>
              </a:rPr>
              <a:t/>
            </a:r>
            <a:br>
              <a:rPr lang="ka-GE" sz="2800" b="1" dirty="0" smtClean="0">
                <a:solidFill>
                  <a:schemeClr val="bg1"/>
                </a:solidFill>
              </a:rPr>
            </a:br>
            <a:r>
              <a:rPr lang="ka-GE" sz="2800" b="1" dirty="0" smtClean="0">
                <a:solidFill>
                  <a:schemeClr val="bg1"/>
                </a:solidFill>
              </a:rPr>
              <a:t>ივანე 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ka-GE" sz="2800" b="1" dirty="0">
                <a:solidFill>
                  <a:schemeClr val="bg1"/>
                </a:solidFill>
              </a:rPr>
              <a:t>ჯავახიშვილის  სახელობის 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ka-GE" sz="2800" b="1" dirty="0">
                <a:solidFill>
                  <a:schemeClr val="bg1"/>
                </a:solidFill>
              </a:rPr>
              <a:t>თბილისის სახელმწიფო 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ka-GE" sz="2800" b="1" dirty="0">
                <a:solidFill>
                  <a:schemeClr val="bg1"/>
                </a:solidFill>
              </a:rPr>
              <a:t>უნივერსიტეტის 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ka-GE" sz="2800" b="1" dirty="0" smtClean="0">
                <a:solidFill>
                  <a:schemeClr val="bg1"/>
                </a:solidFill>
                <a:cs typeface="Arial" pitchFamily="34" charset="0"/>
              </a:rPr>
              <a:t>იურიდიული </a:t>
            </a:r>
            <a:r>
              <a:rPr lang="ka-GE" sz="2800" b="1" dirty="0" smtClean="0">
                <a:solidFill>
                  <a:schemeClr val="bg1"/>
                </a:solidFill>
              </a:rPr>
              <a:t>ფაკულტეტი</a:t>
            </a:r>
            <a:br>
              <a:rPr lang="ka-GE" sz="2800" b="1" dirty="0" smtClean="0">
                <a:solidFill>
                  <a:schemeClr val="bg1"/>
                </a:solidFill>
              </a:rPr>
            </a:br>
            <a:r>
              <a:rPr lang="ka-GE" sz="2800" b="1" dirty="0" smtClean="0">
                <a:solidFill>
                  <a:schemeClr val="bg1"/>
                </a:solidFill>
              </a:rPr>
              <a:t>ასოცირებული პროფესორი ლელა ჯანაშვილი</a:t>
            </a:r>
            <a:r>
              <a:rPr lang="ka-GE" sz="2800" b="1" dirty="0" smtClean="0">
                <a:solidFill>
                  <a:schemeClr val="bg1"/>
                </a:solidFill>
              </a:rPr>
              <a:t/>
            </a:r>
            <a:br>
              <a:rPr lang="ka-GE" sz="2800" b="1" dirty="0" smtClean="0">
                <a:solidFill>
                  <a:schemeClr val="bg1"/>
                </a:solidFill>
              </a:rPr>
            </a:br>
            <a:r>
              <a:rPr lang="ka-GE" sz="2800" b="1" dirty="0" smtClean="0">
                <a:solidFill>
                  <a:schemeClr val="bg1"/>
                </a:solidFill>
              </a:rPr>
              <a:t/>
            </a:r>
            <a:br>
              <a:rPr lang="ka-GE" sz="2800" b="1" dirty="0" smtClean="0">
                <a:solidFill>
                  <a:schemeClr val="bg1"/>
                </a:solidFill>
              </a:rPr>
            </a:br>
            <a:r>
              <a:rPr lang="ka-G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2018 </a:t>
            </a:r>
            <a:r>
              <a:rPr lang="ka-G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ka-G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28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451" y="0"/>
            <a:ext cx="2381250" cy="2352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6641" y="0"/>
            <a:ext cx="5005316" cy="192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364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656492"/>
            <a:ext cx="8946541" cy="5591907"/>
          </a:xfrm>
        </p:spPr>
        <p:txBody>
          <a:bodyPr>
            <a:normAutofit/>
          </a:bodyPr>
          <a:lstStyle/>
          <a:p>
            <a:r>
              <a:rPr lang="ka-GE" sz="4000" dirty="0" smtClean="0"/>
              <a:t>განსხვავებული სამართლებრივი სისტემების დაახლოება</a:t>
            </a:r>
          </a:p>
          <a:p>
            <a:pPr>
              <a:buNone/>
            </a:pPr>
            <a:endParaRPr lang="ka-GE" sz="4000" dirty="0" smtClean="0"/>
          </a:p>
          <a:p>
            <a:pPr>
              <a:buNone/>
            </a:pPr>
            <a:r>
              <a:rPr lang="ka-GE" sz="4000" dirty="0" smtClean="0"/>
              <a:t> </a:t>
            </a:r>
          </a:p>
          <a:p>
            <a:r>
              <a:rPr lang="ka-GE" sz="4000" dirty="0" smtClean="0"/>
              <a:t>შედარებით სამართლებრივი ანალიზი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92192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656492"/>
            <a:ext cx="8946541" cy="559190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a-GE" sz="3600" dirty="0" smtClean="0"/>
          </a:p>
          <a:p>
            <a:pPr algn="ctr">
              <a:buNone/>
            </a:pPr>
            <a:r>
              <a:rPr lang="ka-GE" sz="3600" dirty="0" smtClean="0"/>
              <a:t>იურიდპრუდენციის ერთ-ერთი მიზანი:</a:t>
            </a:r>
          </a:p>
          <a:p>
            <a:pPr algn="ctr">
              <a:buNone/>
            </a:pPr>
            <a:r>
              <a:rPr lang="ka-GE" sz="3600" dirty="0" smtClean="0"/>
              <a:t>სამართლის ერობრივი ფორმების კვლევა</a:t>
            </a:r>
          </a:p>
          <a:p>
            <a:pPr algn="ctr">
              <a:buNone/>
            </a:pPr>
            <a:endParaRPr lang="ka-GE" sz="3600" dirty="0" smtClean="0"/>
          </a:p>
          <a:p>
            <a:pPr algn="ctr">
              <a:buNone/>
            </a:pPr>
            <a:r>
              <a:rPr lang="ka-GE" sz="3600" dirty="0" smtClean="0"/>
              <a:t>ენის ცოდნა და სამართლის ცონდა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68187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163" y="0"/>
            <a:ext cx="11769968" cy="6611815"/>
          </a:xfrm>
        </p:spPr>
        <p:txBody>
          <a:bodyPr/>
          <a:lstStyle/>
          <a:p>
            <a:pPr lvl="0" algn="ctr">
              <a:lnSpc>
                <a:spcPct val="150000"/>
              </a:lnSpc>
            </a:pPr>
            <a:r>
              <a:rPr lang="ka-GE" sz="2800" dirty="0" smtClean="0">
                <a:solidFill>
                  <a:schemeClr val="bg1"/>
                </a:solidFill>
              </a:rPr>
              <a:t/>
            </a:r>
            <a:br>
              <a:rPr lang="ka-GE" sz="2800" dirty="0" smtClean="0">
                <a:solidFill>
                  <a:schemeClr val="bg1"/>
                </a:solidFill>
              </a:rPr>
            </a:br>
            <a:r>
              <a:rPr lang="ka-GE" sz="2800" dirty="0" smtClean="0">
                <a:solidFill>
                  <a:schemeClr val="bg1"/>
                </a:solidFill>
              </a:rPr>
              <a:t/>
            </a:r>
            <a:br>
              <a:rPr lang="ka-GE" sz="2800" dirty="0" smtClean="0">
                <a:solidFill>
                  <a:schemeClr val="bg1"/>
                </a:solidFill>
              </a:rPr>
            </a:br>
            <a:r>
              <a:rPr lang="ka-GE" sz="2800" dirty="0" smtClean="0">
                <a:solidFill>
                  <a:schemeClr val="bg1"/>
                </a:solidFill>
              </a:rPr>
              <a:t/>
            </a:r>
            <a:br>
              <a:rPr lang="ka-GE" sz="2800" dirty="0" smtClean="0">
                <a:solidFill>
                  <a:schemeClr val="bg1"/>
                </a:solidFill>
              </a:rPr>
            </a:br>
            <a:r>
              <a:rPr lang="ka-GE" sz="2800" dirty="0" smtClean="0">
                <a:solidFill>
                  <a:schemeClr val="bg1"/>
                </a:solidFill>
              </a:rPr>
              <a:t/>
            </a:r>
            <a:br>
              <a:rPr lang="ka-GE" sz="2800" dirty="0" smtClean="0">
                <a:solidFill>
                  <a:schemeClr val="bg1"/>
                </a:solidFill>
              </a:rPr>
            </a:br>
            <a:r>
              <a:rPr lang="ka-GE" sz="2800" dirty="0" smtClean="0">
                <a:solidFill>
                  <a:schemeClr val="bg1"/>
                </a:solidFill>
              </a:rPr>
              <a:t/>
            </a:r>
            <a:br>
              <a:rPr lang="ka-GE" sz="2800" dirty="0" smtClean="0">
                <a:solidFill>
                  <a:schemeClr val="bg1"/>
                </a:solidFill>
              </a:rPr>
            </a:br>
            <a:r>
              <a:rPr lang="ka-GE" sz="2800" dirty="0" smtClean="0">
                <a:solidFill>
                  <a:schemeClr val="bg1"/>
                </a:solidFill>
              </a:rPr>
              <a:t/>
            </a:r>
            <a:br>
              <a:rPr lang="ka-GE" sz="2800" dirty="0" smtClean="0">
                <a:solidFill>
                  <a:schemeClr val="bg1"/>
                </a:solidFill>
              </a:rPr>
            </a:br>
            <a:r>
              <a:rPr lang="ka-GE" sz="2800" dirty="0" smtClean="0">
                <a:solidFill>
                  <a:schemeClr val="bg1"/>
                </a:solidFill>
              </a:rPr>
              <a:t/>
            </a:r>
            <a:br>
              <a:rPr lang="ka-GE" sz="2800" dirty="0" smtClean="0">
                <a:solidFill>
                  <a:schemeClr val="bg1"/>
                </a:solidFill>
              </a:rPr>
            </a:br>
            <a:r>
              <a:rPr lang="ka-GE" sz="2800" dirty="0" smtClean="0">
                <a:solidFill>
                  <a:schemeClr val="bg1"/>
                </a:solidFill>
              </a:rPr>
              <a:t>	</a:t>
            </a:r>
            <a:r>
              <a:rPr lang="ka-GE" sz="2800" dirty="0" smtClean="0">
                <a:solidFill>
                  <a:schemeClr val="bg1"/>
                </a:solidFill>
              </a:rPr>
              <a:t>	</a:t>
            </a:r>
            <a:br>
              <a:rPr lang="ka-GE" sz="2800" dirty="0" smtClean="0">
                <a:solidFill>
                  <a:schemeClr val="bg1"/>
                </a:solidFill>
              </a:rPr>
            </a:br>
            <a:r>
              <a:rPr lang="ka-GE" sz="2800" dirty="0" smtClean="0">
                <a:solidFill>
                  <a:schemeClr val="bg1"/>
                </a:solidFill>
              </a:rPr>
              <a:t/>
            </a:r>
            <a:br>
              <a:rPr lang="ka-GE" sz="2800" dirty="0" smtClean="0">
                <a:solidFill>
                  <a:schemeClr val="bg1"/>
                </a:solidFill>
              </a:rPr>
            </a:br>
            <a:r>
              <a:rPr lang="ka-GE" sz="2800" dirty="0" smtClean="0">
                <a:solidFill>
                  <a:schemeClr val="bg1"/>
                </a:solidFill>
              </a:rPr>
              <a:t/>
            </a:r>
            <a:br>
              <a:rPr lang="ka-GE" sz="2800" dirty="0" smtClean="0">
                <a:solidFill>
                  <a:schemeClr val="bg1"/>
                </a:solidFill>
              </a:rPr>
            </a:br>
            <a:r>
              <a:rPr lang="ka-GE" sz="2800" dirty="0" smtClean="0">
                <a:solidFill>
                  <a:schemeClr val="bg1"/>
                </a:solidFill>
              </a:rPr>
              <a:t/>
            </a:r>
            <a:br>
              <a:rPr lang="ka-GE" sz="2800" dirty="0" smtClean="0">
                <a:solidFill>
                  <a:schemeClr val="bg1"/>
                </a:solidFill>
              </a:rPr>
            </a:br>
            <a:r>
              <a:rPr lang="ka-GE" sz="2800" dirty="0" smtClean="0">
                <a:solidFill>
                  <a:schemeClr val="bg1"/>
                </a:solidFill>
              </a:rPr>
              <a:t/>
            </a:r>
            <a:br>
              <a:rPr lang="ka-GE" sz="2800" dirty="0" smtClean="0">
                <a:solidFill>
                  <a:schemeClr val="bg1"/>
                </a:solidFill>
              </a:rPr>
            </a:br>
            <a:r>
              <a:rPr lang="ka-GE" sz="2800" dirty="0" smtClean="0">
                <a:solidFill>
                  <a:schemeClr val="bg1"/>
                </a:solidFill>
              </a:rPr>
              <a:t/>
            </a:r>
            <a:br>
              <a:rPr lang="ka-GE" sz="2800" dirty="0" smtClean="0">
                <a:solidFill>
                  <a:schemeClr val="bg1"/>
                </a:solidFill>
              </a:rPr>
            </a:br>
            <a:r>
              <a:rPr lang="ka-GE" sz="2800" dirty="0" smtClean="0">
                <a:solidFill>
                  <a:schemeClr val="bg1"/>
                </a:solidFill>
              </a:rPr>
              <a:t/>
            </a:r>
            <a:br>
              <a:rPr lang="ka-GE" sz="2800" dirty="0" smtClean="0">
                <a:solidFill>
                  <a:schemeClr val="bg1"/>
                </a:solidFill>
              </a:rPr>
            </a:br>
            <a:r>
              <a:rPr lang="ka-GE" sz="2800" dirty="0" smtClean="0">
                <a:solidFill>
                  <a:schemeClr val="bg1"/>
                </a:solidFill>
              </a:rPr>
              <a:t/>
            </a:r>
            <a:br>
              <a:rPr lang="ka-GE" sz="2800" dirty="0" smtClean="0">
                <a:solidFill>
                  <a:schemeClr val="bg1"/>
                </a:solidFill>
              </a:rPr>
            </a:br>
            <a:r>
              <a:rPr lang="ka-GE" sz="2800" dirty="0" smtClean="0">
                <a:solidFill>
                  <a:schemeClr val="bg1"/>
                </a:solidFill>
              </a:rPr>
              <a:t> </a:t>
            </a:r>
            <a:r>
              <a:rPr lang="ka-GE" sz="2800" dirty="0" smtClean="0">
                <a:solidFill>
                  <a:schemeClr val="bg1"/>
                </a:solidFill>
              </a:rPr>
              <a:t>სამათლის ენა, როგორც მაღალგანვითრებული დარგობრივი ენა  და მისი </a:t>
            </a:r>
            <a:r>
              <a:rPr lang="ka-GE" sz="2800" dirty="0" smtClean="0">
                <a:solidFill>
                  <a:schemeClr val="bg1"/>
                </a:solidFill>
              </a:rPr>
              <a:t>ენობრივი დონეები:</a:t>
            </a:r>
            <a:br>
              <a:rPr lang="ka-GE" sz="2800" dirty="0" smtClean="0">
                <a:solidFill>
                  <a:schemeClr val="bg1"/>
                </a:solidFill>
              </a:rPr>
            </a:br>
            <a:r>
              <a:rPr lang="ka-GE" sz="2800" dirty="0" smtClean="0">
                <a:solidFill>
                  <a:schemeClr val="bg1"/>
                </a:solidFill>
              </a:rPr>
              <a:t/>
            </a:r>
            <a:br>
              <a:rPr lang="ka-GE" sz="2800" dirty="0" smtClean="0">
                <a:solidFill>
                  <a:schemeClr val="bg1"/>
                </a:solidFill>
              </a:rPr>
            </a:br>
            <a:r>
              <a:rPr lang="ka-GE" sz="2800" dirty="0" smtClean="0">
                <a:solidFill>
                  <a:schemeClr val="bg1"/>
                </a:solidFill>
              </a:rPr>
              <a:t>კანონის ენა/ მეცნიერული ენა/ სამართალწარმოების ენა -განაჩენისა და გადაწყვეტილების ენა</a:t>
            </a:r>
            <a:r>
              <a:rPr lang="ka-GE" sz="2800" dirty="0" smtClean="0">
                <a:solidFill>
                  <a:schemeClr val="bg1"/>
                </a:solidFill>
              </a:rPr>
              <a:t>	</a:t>
            </a:r>
            <a:r>
              <a:rPr lang="ka-GE" sz="2800" dirty="0" smtClean="0">
                <a:solidFill>
                  <a:schemeClr val="bg1"/>
                </a:solidFill>
              </a:rPr>
              <a:t>/მოხელეთა ენა 						</a:t>
            </a:r>
            <a:br>
              <a:rPr lang="ka-GE" sz="2800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91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სამართლებრივი თარგმანის პრობლემატიკა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სამართლისსისტემისათვის დამახასიათებელი თავისებურებანი და მათი თავსებადობა</a:t>
            </a:r>
          </a:p>
          <a:p>
            <a:r>
              <a:rPr lang="ka-GE" dirty="0" smtClean="0"/>
              <a:t>განსხვავებულ სამართლებრივ დოკუმენტთ თარგმანი (საჯარო ადმინისტრაციის დაწესებულებების დოკუმენტები, სანოტარო აქტები, შრომითი კონტრაქტები, სასამართლოს გადაწყვეტილებები</a:t>
            </a:r>
          </a:p>
          <a:p>
            <a:r>
              <a:rPr lang="ka-GE" dirty="0" smtClean="0"/>
              <a:t>თანასწორობის იდესი დაცვა, როგორც თრგმანის ძირითდი კონცეფცია</a:t>
            </a:r>
          </a:p>
          <a:p>
            <a:r>
              <a:rPr lang="ka-GE" dirty="0" smtClean="0"/>
              <a:t>თარჯიმანთა სპეციალიზაცია სამართლებრივი თარგმანის სპეციფიკით</a:t>
            </a:r>
          </a:p>
          <a:p>
            <a:r>
              <a:rPr lang="ka-GE" dirty="0" smtClean="0"/>
              <a:t>ოფიციალური თარგმანის თავისებურებები და შეზღუდვები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81354"/>
            <a:ext cx="8946541" cy="5967045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ka-GE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ka-GE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ka-GE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ka-GE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ka-GE" dirty="0" smtClean="0">
                <a:solidFill>
                  <a:schemeClr val="bg1"/>
                </a:solidFill>
              </a:rPr>
              <a:t>კვლევის ძირითადი მიზანი: </a:t>
            </a:r>
            <a:r>
              <a:rPr lang="ka-GE" dirty="0" smtClean="0">
                <a:solidFill>
                  <a:schemeClr val="bg1"/>
                </a:solidFill>
              </a:rPr>
              <a:t>სამართლებრივი ესპანური და ესპანურიდან ქართულზე თარგმნის პრობლემატიკა (სამართლებრივ ჭრილში)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82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User\Desktop\Sabakalavro\Powerpoint\596px-TSU_Logo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541520" cy="4572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4876800"/>
            <a:ext cx="8001000" cy="1295400"/>
          </a:xfrm>
        </p:spPr>
        <p:txBody>
          <a:bodyPr/>
          <a:lstStyle/>
          <a:p>
            <a:r>
              <a:rPr lang="ka-G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გმადლობთ ყურადღებისთვის!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3009" y="1085850"/>
            <a:ext cx="5395491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1723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</TotalTime>
  <Words>84</Words>
  <Application>Microsoft Office PowerPoint</Application>
  <PresentationFormat>Custom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</vt:lpstr>
      <vt:lpstr>            ივანე  ჯავახიშვილის  სახელობის  თბილისის სახელმწიფო  უნივერსიტეტის   იურიდიული ფაკულტეტი ასოცირებული პროფესორი ლელა ჯანაშვილი  2018  </vt:lpstr>
      <vt:lpstr>Slide 2</vt:lpstr>
      <vt:lpstr>Slide 3</vt:lpstr>
      <vt:lpstr>                  სამათლის ენა, როგორც მაღალგანვითრებული დარგობრივი ენა  და მისი ენობრივი დონეები:  კანონის ენა/ მეცნიერული ენა/ სამართალწარმოების ენა -განაჩენისა და გადაწყვეტილების ენა /მოხელეთა ენა         </vt:lpstr>
      <vt:lpstr>სამართლებრივი თარგმანის პრობლემატიკა</vt:lpstr>
      <vt:lpstr>Slide 6</vt:lpstr>
      <vt:lpstr>გმადლობთ ყურადღებისთვის!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ივანე  ჯავახიშვილის  სახელობის  თბილისის სახელმწიფო  უნივერსიტეტის   ჰუმანიტარულ მეცნიერებათა  ფაკულტეტი სოფიო ფეიქრიშვილი 2018  </dc:title>
  <dc:creator>Marine Kobeshavidze</dc:creator>
  <cp:lastModifiedBy>Guest</cp:lastModifiedBy>
  <cp:revision>14</cp:revision>
  <dcterms:created xsi:type="dcterms:W3CDTF">2018-11-19T09:24:03Z</dcterms:created>
  <dcterms:modified xsi:type="dcterms:W3CDTF">2018-11-20T09:31:31Z</dcterms:modified>
</cp:coreProperties>
</file>